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57" r:id="rId4"/>
    <p:sldId id="321" r:id="rId5"/>
    <p:sldId id="262" r:id="rId6"/>
    <p:sldId id="261" r:id="rId7"/>
    <p:sldId id="265" r:id="rId8"/>
    <p:sldId id="266" r:id="rId9"/>
    <p:sldId id="278" r:id="rId10"/>
    <p:sldId id="263" r:id="rId11"/>
    <p:sldId id="300" r:id="rId12"/>
    <p:sldId id="322" r:id="rId13"/>
    <p:sldId id="286" r:id="rId14"/>
    <p:sldId id="288" r:id="rId15"/>
    <p:sldId id="325" r:id="rId16"/>
    <p:sldId id="323" r:id="rId17"/>
    <p:sldId id="333" r:id="rId18"/>
    <p:sldId id="271" r:id="rId19"/>
    <p:sldId id="334" r:id="rId20"/>
    <p:sldId id="324" r:id="rId21"/>
    <p:sldId id="328" r:id="rId22"/>
    <p:sldId id="327" r:id="rId23"/>
    <p:sldId id="270" r:id="rId24"/>
    <p:sldId id="330" r:id="rId25"/>
    <p:sldId id="331" r:id="rId26"/>
    <p:sldId id="332" r:id="rId27"/>
    <p:sldId id="33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EE7704-D792-4204-B554-9252AA0454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F5233-1618-4803-8736-8665379DA0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9BA8-8B6C-440B-9D0B-F66E9FF3299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1F1657-5EC9-4940-A7B7-A4CF789A1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D34886-011E-4398-94E6-EF169660D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B3EA1-6C7E-464C-BF53-952310063A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B31E3-344D-4AF4-A6DA-2BF15C410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FB44-744B-4950-8342-257076328E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9BA1-7EA8-43E3-AE9A-10F69299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CC676-400D-4589-AB3F-270409533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0ABEF-15CD-4872-897B-56D2424A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4EE55-05BF-4D8A-AC74-BB504432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BED64-F682-4A2E-9E84-A0063CED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4C7A-A3E4-439E-96D6-137A9EE1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A9EE5-8D8A-4761-A8AE-FB4B9DA8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DDEDB-AF48-4F6B-9460-494A02D3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C31D7-76B2-4FF7-B875-93D8ED6B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9FB2-68A8-44C7-A5C1-0231B4AD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3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CF482-2A0E-4EC1-AFD1-028F87FE7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E8196-18BF-4AA4-9FDA-61EB87565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986C7-FB50-46A8-8B37-50FD71BB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7306B-26A7-4547-B2C5-5F8B8A0D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D5C97-1F70-4BF6-AA52-E89EBDD5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0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4113-3BA0-497B-93E9-C3C3D9CD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4B5F4-78D6-424F-ABFA-64F0E9918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C2534-ABA5-427B-9E07-47CE31E0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17C3-1180-4133-81D9-0F9DDB4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BD4E2-520C-4453-A7B7-469C5D7F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8BA4-C144-4F2E-8CFD-710601B5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21526-2928-4E9A-850D-E0EB2EBEA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31105-AB63-443F-B0EB-6F8E4C84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945-F970-4716-8FBE-C05A586C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5602-DCA2-4150-A64E-2768ACDC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F882-80C5-40AC-8C22-351C2D7B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A3AB-3E23-4580-9338-5C4EDC156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D2DA-40C2-4F1B-A814-8D0631932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04E82-51C8-4499-A496-DAB10AEA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6B29D-B3DA-4E78-97CF-2FCF71D2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32321-283E-4216-8D42-39267034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0A68-F205-4B0F-989C-534D3692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FE0F4-0EA9-454D-B507-0BEE40747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36D7D-EEB6-433D-82A3-98CEFADF9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B8E10-E8C7-400E-9728-703AAD54A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9A88B-2343-4A84-ABF0-505D48599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320A9-82A5-442C-8458-B6FC08FC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316C4-2F0B-4F0D-81E7-DD3D4FC4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801EC-3374-4E11-A9A2-F20D3505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F8F5-BA97-4731-A669-93941894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5B98C-6D8B-4947-9D34-32E6579D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D3379-22B3-41C6-A347-3349653A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BAE52-AEEB-4A3F-A259-3C8360AB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3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B105C-AEB3-4021-926F-BC839ABD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50617-61F2-44A2-BBD4-B81CAC28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AD04A-DD65-4B08-BA3B-55FF001E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6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6961-F09A-41B7-8813-3E525F5E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E710-60BF-43D9-978D-70C14FF85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B0B4-E19F-4CAE-9209-5DE33A23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5CF30-F2E6-4640-A7C7-F22B86DD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6D378-3F16-4D5A-9729-376B3F4F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2CD01-48A9-4B79-B2C5-3B214477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5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2F0E-DCC7-4260-ADAF-48224F6A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D3E5F-878D-4737-80AA-CCED3A27C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07A3C-D53F-479B-AF36-138E223E5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CE5A2-C43D-4420-BA1E-B7F0B6AA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6369D-9C15-4073-9F1D-C6232D3C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69CC7-7270-4132-8DA5-78FB4B5C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D5D829-9D62-407E-8851-6D84C1D0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541F5-D5C1-43E7-BFA8-7E70215F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4C6FB-B19E-4DC5-843E-86B7D633B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428C-A645-49B8-8030-0155BB0ADAA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1B2E-977F-4C41-BD23-33CB27C65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A94EB-1E6E-4C55-8DAB-E6B12D06D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AF47-7478-4C0D-9791-C18B809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180C-545D-4FFA-876F-468CC6688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BIKE and HQC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E595A-CDFE-4BCF-BA78-55AC460E2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Ray Perlner</a:t>
            </a:r>
          </a:p>
        </p:txBody>
      </p:sp>
    </p:spTree>
    <p:extLst>
      <p:ext uri="{BB962C8B-B14F-4D97-AF65-F5344CB8AC3E}">
        <p14:creationId xmlns:p14="http://schemas.microsoft.com/office/powerpoint/2010/main" val="400373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EF25-4C03-4321-840B-ACFB49ED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Quasi-Cyclic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E1852-53FD-443A-B5F9-0B42F74B8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prime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 </m:t>
                    </m:r>
                  </m:oMath>
                </a14:m>
                <a:r>
                  <a:rPr lang="en-US" dirty="0"/>
                  <a:t>times a primitive polynomial mod 2.</a:t>
                </a:r>
              </a:p>
              <a:p>
                <a:r>
                  <a:rPr lang="en-US" dirty="0"/>
                  <a:t>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blocks as polynomials in the 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Now block multiplication commutes.</a:t>
                </a:r>
              </a:p>
              <a:p>
                <a:pPr lvl="1"/>
                <a:r>
                  <a:rPr lang="en-US" dirty="0"/>
                  <a:t>And blocks only 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bit representation.</a:t>
                </a:r>
              </a:p>
              <a:p>
                <a:pPr lvl="1"/>
                <a:r>
                  <a:rPr lang="en-US" dirty="0"/>
                  <a:t>They look like this: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E1852-53FD-443A-B5F9-0B42F74B8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26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C165-EA91-4A80-8BFE-8658F1F3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BIKE-2 construction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Niederreiter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9C6BE-C33E-4486-8821-F227780AB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Public key: </a:t>
                </a:r>
                <a:r>
                  <a:rPr lang="en-US" dirty="0" err="1"/>
                  <a:t>Blockwise</a:t>
                </a:r>
                <a:r>
                  <a:rPr lang="en-US" dirty="0"/>
                  <a:t> cyclic </a:t>
                </a:r>
                <a:r>
                  <a:rPr lang="en-US" i="1" dirty="0"/>
                  <a:t>parity check </a:t>
                </a:r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“short” in</a:t>
                </a:r>
              </a:p>
              <a:p>
                <a:pPr lvl="2"/>
                <a:r>
                  <a:rPr lang="en-US" dirty="0"/>
                  <a:t>Hamming metric (BIKE-2)</a:t>
                </a:r>
              </a:p>
              <a:p>
                <a:pPr lvl="2"/>
                <a:r>
                  <a:rPr lang="en-US" dirty="0"/>
                  <a:t>Rank metric (ROLLO-1,2)</a:t>
                </a:r>
              </a:p>
              <a:p>
                <a:r>
                  <a:rPr lang="en-US" dirty="0"/>
                  <a:t>Ciphertext: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short in</a:t>
                </a:r>
              </a:p>
              <a:p>
                <a:pPr lvl="2"/>
                <a:r>
                  <a:rPr lang="en-US" dirty="0"/>
                  <a:t>Hamming metric (BIKE-2)</a:t>
                </a:r>
              </a:p>
              <a:p>
                <a:pPr lvl="2"/>
                <a:r>
                  <a:rPr lang="en-US" dirty="0"/>
                  <a:t>Rank metric (ROLLO-1,2)</a:t>
                </a:r>
              </a:p>
              <a:p>
                <a:r>
                  <a:rPr lang="en-US" dirty="0"/>
                  <a:t>Decoding</a:t>
                </a:r>
              </a:p>
              <a:p>
                <a:pPr lvl="1"/>
                <a:r>
                  <a:rPr lang="en-US" dirty="0"/>
                  <a:t>Private key allows decoding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using</a:t>
                </a:r>
              </a:p>
              <a:p>
                <a:pPr lvl="2"/>
                <a:r>
                  <a:rPr lang="en-US" dirty="0"/>
                  <a:t>Bit flipping algorithm (BIKE-2)</a:t>
                </a:r>
              </a:p>
              <a:p>
                <a:pPr lvl="2"/>
                <a:r>
                  <a:rPr lang="en-US" dirty="0"/>
                  <a:t>Ideal-LRPC decoding algorithm (ROLLO-1,2)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9C6BE-C33E-4486-8821-F227780AB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7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7E67-5656-4CEF-8E1A-609F1857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BIKE-1 construction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McEliece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3041F-81BC-4A5D-A989-9E3A670EB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Equivalent security to BIKE-2</a:t>
                </a:r>
              </a:p>
              <a:p>
                <a:r>
                  <a:rPr lang="en-US" dirty="0"/>
                  <a:t>Doubles PK and CT size for faster key generation</a:t>
                </a:r>
              </a:p>
              <a:p>
                <a:pPr lvl="1"/>
                <a:r>
                  <a:rPr lang="en-US" dirty="0"/>
                  <a:t>No Polynomial Division</a:t>
                </a:r>
              </a:p>
              <a:p>
                <a:endParaRPr lang="en-US" dirty="0"/>
              </a:p>
              <a:p>
                <a:r>
                  <a:rPr lang="en-US" dirty="0"/>
                  <a:t>Public key: </a:t>
                </a:r>
                <a:r>
                  <a:rPr lang="en-US" dirty="0" err="1"/>
                  <a:t>Blockwise</a:t>
                </a:r>
                <a:r>
                  <a:rPr lang="en-US" dirty="0"/>
                  <a:t> cyclic </a:t>
                </a:r>
                <a:r>
                  <a:rPr lang="en-US" i="1" dirty="0"/>
                  <a:t>generator</a:t>
                </a:r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“short” in Hamming metric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uniformly chosen binary cyclic matrix (i.e. polynomial)</a:t>
                </a:r>
              </a:p>
              <a:p>
                <a:r>
                  <a:rPr lang="en-US" dirty="0"/>
                  <a:t>Ciphertext: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short in Hamming metric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uniformly chosen binary row vector (i.e. polynomial)</a:t>
                </a:r>
              </a:p>
              <a:p>
                <a:r>
                  <a:rPr lang="en-US" dirty="0"/>
                  <a:t>Decoding</a:t>
                </a:r>
              </a:p>
              <a:p>
                <a:pPr lvl="1"/>
                <a:r>
                  <a:rPr lang="en-US" dirty="0"/>
                  <a:t>Private key allows decoding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using</a:t>
                </a:r>
              </a:p>
              <a:p>
                <a:pPr lvl="2"/>
                <a:r>
                  <a:rPr lang="en-US" dirty="0"/>
                  <a:t>Bit flipping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3041F-81BC-4A5D-A989-9E3A670EB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98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1E70-B471-4452-937A-BEE7E602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BIKE-3 construction</a:t>
            </a:r>
            <a:br>
              <a:rPr lang="en-US" dirty="0"/>
            </a:br>
            <a:r>
              <a:rPr lang="en-US" dirty="0"/>
              <a:t>(Ouroboros)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C5FC6-D689-4223-8BC2-CDEE033BBA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is random ring element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“short” in</a:t>
                </a:r>
              </a:p>
              <a:p>
                <a:pPr lvl="2"/>
                <a:r>
                  <a:rPr lang="en-US" dirty="0"/>
                  <a:t>Hamming metric (BIKE-3)</a:t>
                </a:r>
              </a:p>
              <a:p>
                <a:pPr lvl="2"/>
                <a:r>
                  <a:rPr lang="en-US" dirty="0"/>
                  <a:t>Rank metric (ROLLO-3)</a:t>
                </a:r>
              </a:p>
              <a:p>
                <a:r>
                  <a:rPr lang="en-US" dirty="0"/>
                  <a:t>Ciphertext: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“short” in</a:t>
                </a:r>
              </a:p>
              <a:p>
                <a:pPr lvl="2"/>
                <a:r>
                  <a:rPr lang="en-US" dirty="0"/>
                  <a:t>Hamming metric (BIKE-3)</a:t>
                </a:r>
              </a:p>
              <a:p>
                <a:pPr lvl="2"/>
                <a:r>
                  <a:rPr lang="en-US" dirty="0"/>
                  <a:t>Rank metric (ROLLO-3)</a:t>
                </a:r>
              </a:p>
              <a:p>
                <a:r>
                  <a:rPr lang="en-US" dirty="0"/>
                  <a:t>Decoding:</a:t>
                </a:r>
              </a:p>
              <a:p>
                <a:pPr lvl="1"/>
                <a:r>
                  <a:rPr lang="en-US" dirty="0"/>
                  <a:t>Private key allows recovery/decoding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using</a:t>
                </a:r>
              </a:p>
              <a:p>
                <a:pPr lvl="2"/>
                <a:r>
                  <a:rPr lang="en-US" dirty="0"/>
                  <a:t>(Extended) bit flipping algorithm (BIKE-3)</a:t>
                </a:r>
              </a:p>
              <a:p>
                <a:pPr lvl="2"/>
                <a:r>
                  <a:rPr lang="en-US" dirty="0"/>
                  <a:t>Ideal-LRPC decoding algorithm (ROLLO-3)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C5FC6-D689-4223-8BC2-CDEE033BB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75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B1AA-475C-4899-8D5C-4271EC0E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h𝑦</m:t>
                    </m:r>
                  </m:oMath>
                </a14:m>
                <a:r>
                  <a:rPr lang="en-US" dirty="0"/>
                  <a:t>, public error correcting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is random ring element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“short” 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decode “short” errors in</a:t>
                </a:r>
              </a:p>
              <a:p>
                <a:pPr lvl="2"/>
                <a:r>
                  <a:rPr lang="en-US" dirty="0"/>
                  <a:t>Hamming metric (HQC)</a:t>
                </a:r>
              </a:p>
              <a:p>
                <a:pPr lvl="2"/>
                <a:r>
                  <a:rPr lang="en-US" dirty="0"/>
                  <a:t>Rank metric (RQC)</a:t>
                </a:r>
              </a:p>
              <a:p>
                <a:pPr lvl="2"/>
                <a:r>
                  <a:rPr lang="en-US" dirty="0"/>
                  <a:t>Euclidean metric (Ring LWE)</a:t>
                </a:r>
              </a:p>
              <a:p>
                <a:r>
                  <a:rPr lang="en-US" dirty="0"/>
                  <a:t>Ciphertext: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“short” in</a:t>
                </a:r>
              </a:p>
              <a:p>
                <a:pPr lvl="2"/>
                <a:r>
                  <a:rPr lang="en-US" dirty="0"/>
                  <a:t>Hamming metric (HQC)</a:t>
                </a:r>
              </a:p>
              <a:p>
                <a:pPr lvl="2"/>
                <a:r>
                  <a:rPr lang="en-US" dirty="0"/>
                  <a:t>Rank metric (RQC)</a:t>
                </a:r>
              </a:p>
              <a:p>
                <a:pPr lvl="2"/>
                <a:r>
                  <a:rPr lang="en-US" dirty="0"/>
                  <a:t>Euclidean metric (Ring LWE)</a:t>
                </a:r>
              </a:p>
              <a:p>
                <a:r>
                  <a:rPr lang="en-US" dirty="0"/>
                  <a:t>Decoding</a:t>
                </a:r>
              </a:p>
              <a:p>
                <a:pPr lvl="1"/>
                <a:r>
                  <a:rPr lang="en-US" dirty="0"/>
                  <a:t>Private key allows Alice to recover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which can be decoded using:</a:t>
                </a:r>
              </a:p>
              <a:p>
                <a:pPr lvl="2"/>
                <a:r>
                  <a:rPr lang="en-US" dirty="0"/>
                  <a:t>BCH tensor repetition code (HQC)</a:t>
                </a:r>
              </a:p>
              <a:p>
                <a:pPr lvl="2"/>
                <a:r>
                  <a:rPr lang="en-US" dirty="0" err="1"/>
                  <a:t>Gabidulin</a:t>
                </a:r>
                <a:r>
                  <a:rPr lang="en-US" dirty="0"/>
                  <a:t> Code (RQC)</a:t>
                </a:r>
              </a:p>
              <a:p>
                <a:pPr lvl="2"/>
                <a:r>
                  <a:rPr lang="en-US" dirty="0"/>
                  <a:t>Various (Ring LWE variants)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51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E7B1-D675-42F3-83D9-FD410812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8A279D-BC9E-4AE0-8B9C-B51F6FE39B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Main assumption: Syndrome decoding:</a:t>
                </a:r>
              </a:p>
              <a:p>
                <a:pPr marL="457200" lvl="1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syndrome vector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Find Hamming weight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vector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Modification 1 (QCSD assumption):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consists of 2 or 3 cyclic blocks</a:t>
                </a:r>
              </a:p>
              <a:p>
                <a:pPr lvl="1"/>
                <a:r>
                  <a:rPr lang="en-US" dirty="0"/>
                  <a:t>Used in security proofs for all of BIKE, HQC</a:t>
                </a:r>
              </a:p>
              <a:p>
                <a:pPr lvl="1"/>
                <a:r>
                  <a:rPr lang="en-US" dirty="0"/>
                  <a:t>Leads to concrete attack if false</a:t>
                </a:r>
              </a:p>
              <a:p>
                <a:r>
                  <a:rPr lang="en-US" dirty="0"/>
                  <a:t>Modification 2(Decisional version): Only need to determine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exists</a:t>
                </a:r>
              </a:p>
              <a:p>
                <a:pPr lvl="1"/>
                <a:r>
                  <a:rPr lang="en-US" dirty="0"/>
                  <a:t>Used in security proofs for all of BIKE, HQC</a:t>
                </a:r>
              </a:p>
              <a:p>
                <a:pPr lvl="1"/>
                <a:r>
                  <a:rPr lang="en-US" dirty="0"/>
                  <a:t>Could be false without leading to a concrete attack</a:t>
                </a:r>
              </a:p>
              <a:p>
                <a:r>
                  <a:rPr lang="en-US" dirty="0"/>
                  <a:t>Modification 3(QCCF or Homogeneous QCSD): solve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Additional security assumption for BIKE-1,2</a:t>
                </a:r>
              </a:p>
              <a:p>
                <a:pPr lvl="1"/>
                <a:r>
                  <a:rPr lang="en-US" dirty="0"/>
                  <a:t>Non-decisional version is equivalent to key recovery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8A279D-BC9E-4AE0-8B9C-B51F6FE39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48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01E9-875A-45A8-BB53-BB2742F4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CCA conversion</a:t>
            </a:r>
            <a:br>
              <a:rPr lang="en-US" dirty="0"/>
            </a:br>
            <a:r>
              <a:rPr lang="en-US" dirty="0"/>
              <a:t>(Uses implicit rejection)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13E8-A441-42E5-9223-251796B82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CPA: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CCA: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41000-2D2B-4AAE-9A41-A6535DAD6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01" y="1825625"/>
            <a:ext cx="6491476" cy="2142834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E2C6B26-C885-41F7-BEE7-336B885FC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776" y="4001294"/>
            <a:ext cx="6531301" cy="21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7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13D0-04E3-4087-9CA3-F5FF578E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for CCA decryption failure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C155-5484-49B1-B6E8-4BCE818B9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Proof error rate for simplified decoder falls exponentially as t decreases for fixed n, k, w based on (probably false) assumption: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Empirical tests show error rate of actual decoder falls exponentially where it can be tested</a:t>
            </a:r>
          </a:p>
          <a:p>
            <a:r>
              <a:rPr lang="en-US" dirty="0"/>
              <a:t>Extrapolation of the trend suggests the stated decryption failure 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243AE-E4FB-4300-91B2-6FFE1291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749" y="2215000"/>
            <a:ext cx="6212701" cy="26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ED91-A497-4DBE-BEBC-6DCB802C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attacks: Information Set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DD4B5-C532-45FA-8A12-ABFFF201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Basic idea Guess k-bits of low weight codeword/ error vector and use linear algebra to find the rest.</a:t>
                </a:r>
              </a:p>
              <a:p>
                <a:pPr lvl="1"/>
                <a:r>
                  <a:rPr lang="en-US" dirty="0"/>
                  <a:t>Find error vector:</a:t>
                </a:r>
              </a:p>
              <a:p>
                <a:pPr lvl="2"/>
                <a:r>
                  <a:rPr lang="en-US" dirty="0"/>
                  <a:t>Permute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resulting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Hope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𝑒𝑃</m:t>
                    </m:r>
                  </m:oMath>
                </a14:m>
                <a:r>
                  <a:rPr lang="en-US" dirty="0"/>
                  <a:t> are zero.</a:t>
                </a:r>
              </a:p>
              <a:p>
                <a:pPr lvl="2"/>
                <a:r>
                  <a:rPr lang="en-US" dirty="0"/>
                  <a:t>If so, can multiply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recover m</a:t>
                </a:r>
              </a:p>
              <a:p>
                <a:pPr lvl="2"/>
                <a:r>
                  <a:rPr lang="en-US" dirty="0"/>
                  <a:t>Asymptotic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MDPC private key:</a:t>
                </a:r>
              </a:p>
              <a:p>
                <a:pPr lvl="2"/>
                <a:r>
                  <a:rPr lang="en-US" dirty="0"/>
                  <a:t>Permute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𝑝𝑢𝑏</m:t>
                    </m:r>
                  </m:oMath>
                </a14:m>
                <a:r>
                  <a:rPr lang="en-US" dirty="0"/>
                  <a:t> resulting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𝑝𝑢𝑏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aseline="-25000" dirty="0"/>
              </a:p>
              <a:p>
                <a:pPr lvl="2"/>
                <a:r>
                  <a:rPr lang="en-US" dirty="0"/>
                  <a:t>Hope first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(1, 0, …, 0).</a:t>
                </a:r>
              </a:p>
              <a:p>
                <a:pPr lvl="2"/>
                <a:r>
                  <a:rPr lang="en-US" dirty="0"/>
                  <a:t>If so, the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𝐻𝑃</m:t>
                    </m:r>
                  </m:oMath>
                </a14:m>
                <a:r>
                  <a:rPr lang="en-US" dirty="0"/>
                  <a:t> is the top row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Asymptotic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DD4B5-C532-45FA-8A12-ABFFF201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14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ED91-A497-4DBE-BEBC-6DCB802C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attacks: Information Set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DD4B5-C532-45FA-8A12-ABFFF201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Fancier versions of ISD: Stern’s algorithm, MMT, BJMM etc.</a:t>
                </a:r>
              </a:p>
              <a:p>
                <a:pPr lvl="1"/>
                <a:r>
                  <a:rPr lang="en-US" dirty="0"/>
                  <a:t>Same asymptotic complexity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go to zero. (Note for MDPC: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target rows in parity check matrix: Improves  key recovery complexity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Ring structure plus Decoding One Out of Many (DOOM) improves error finding complexity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Grover’s algorithm gives near full square root speedup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DD4B5-C532-45FA-8A12-ABFFF201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87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0B2A-9B25-43E9-AB6C-0D7F9C0F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and HQC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3793-D958-4DAA-AB61-5837416F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BIKE1, HQC1, HQC2 – Primary (1) and secondary (2) contacts for BIKE, HQC</a:t>
            </a:r>
          </a:p>
          <a:p>
            <a:r>
              <a:rPr lang="en-US" dirty="0"/>
              <a:t>New Submitter (Valentin </a:t>
            </a:r>
            <a:r>
              <a:rPr lang="en-US" dirty="0" err="1"/>
              <a:t>Vasseur</a:t>
            </a:r>
            <a:r>
              <a:rPr lang="en-US" dirty="0"/>
              <a:t>) for BIKE – Probably added for BIKE-CCA decoder</a:t>
            </a:r>
          </a:p>
          <a:p>
            <a:r>
              <a:rPr lang="en-US" dirty="0"/>
              <a:t>New Developer (</a:t>
            </a:r>
            <a:r>
              <a:rPr lang="en-US" dirty="0" err="1"/>
              <a:t>Jurjen</a:t>
            </a:r>
            <a:r>
              <a:rPr lang="en-US" dirty="0"/>
              <a:t> BOS) for HQC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5A8C40-49F0-4C63-9B7A-E2079607B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703479"/>
              </p:ext>
            </p:extLst>
          </p:nvPr>
        </p:nvGraphicFramePr>
        <p:xfrm>
          <a:off x="838200" y="1825625"/>
          <a:ext cx="10515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185791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5864775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43730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BIKE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HQC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577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Nicolas Aragon</a:t>
                      </a:r>
                    </a:p>
                    <a:p>
                      <a:r>
                        <a:rPr lang="en-US" dirty="0"/>
                        <a:t>Slim </a:t>
                      </a:r>
                      <a:r>
                        <a:rPr lang="en-US" dirty="0" err="1"/>
                        <a:t>Bettaieb</a:t>
                      </a:r>
                      <a:endParaRPr lang="en-US" dirty="0"/>
                    </a:p>
                    <a:p>
                      <a:r>
                        <a:rPr lang="en-US" dirty="0" err="1"/>
                        <a:t>Lo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ïc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Bidoux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Olivier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Blazy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Jean Christophe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Deneuville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(HQC 2)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Philippe Gaborit (HQC 1)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Edoardo Persichetti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Gilles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Zémor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Paolo Barreto</a:t>
                      </a:r>
                    </a:p>
                    <a:p>
                      <a:r>
                        <a:rPr lang="en-US" dirty="0"/>
                        <a:t>Rafael </a:t>
                      </a:r>
                      <a:r>
                        <a:rPr lang="en-US" dirty="0" err="1"/>
                        <a:t>Misoczki</a:t>
                      </a:r>
                      <a:r>
                        <a:rPr lang="en-US" dirty="0"/>
                        <a:t> (BIKE 1)</a:t>
                      </a:r>
                    </a:p>
                    <a:p>
                      <a:r>
                        <a:rPr lang="en-US" dirty="0"/>
                        <a:t>Nicolas </a:t>
                      </a:r>
                      <a:r>
                        <a:rPr lang="en-US" dirty="0" err="1"/>
                        <a:t>Sendrier</a:t>
                      </a:r>
                      <a:endParaRPr lang="en-US" dirty="0"/>
                    </a:p>
                    <a:p>
                      <a:r>
                        <a:rPr lang="en-US" dirty="0"/>
                        <a:t>Jean Pierre Tillich</a:t>
                      </a:r>
                    </a:p>
                    <a:p>
                      <a:r>
                        <a:rPr lang="en-US" dirty="0"/>
                        <a:t>Valentin </a:t>
                      </a:r>
                      <a:r>
                        <a:rPr lang="en-US" dirty="0" err="1"/>
                        <a:t>Vasseur</a:t>
                      </a:r>
                      <a:r>
                        <a:rPr lang="en-US" dirty="0"/>
                        <a:t> (New for Round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Carlos Aguilar Melchor</a:t>
                      </a:r>
                    </a:p>
                    <a:p>
                      <a:r>
                        <a:rPr lang="en-US" dirty="0" err="1"/>
                        <a:t>Jurjen</a:t>
                      </a:r>
                      <a:r>
                        <a:rPr lang="en-US" dirty="0"/>
                        <a:t> Bos (Developer, Round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7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25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EA16-FCE4-4763-99D8-4B418B81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sizes (bits) and DFR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440742AE-D98B-483D-BE79-80763ABF03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736811"/>
                  </p:ext>
                </p:extLst>
              </p:nvPr>
            </p:nvGraphicFramePr>
            <p:xfrm>
              <a:off x="838200" y="1825625"/>
              <a:ext cx="10515604" cy="4595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928">
                      <a:extLst>
                        <a:ext uri="{9D8B030D-6E8A-4147-A177-3AD203B41FA5}">
                          <a16:colId xmlns:a16="http://schemas.microsoft.com/office/drawing/2014/main" val="4199347927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3181881170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1069028125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587294329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2609671455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2483885182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2751976981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2915846158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1642198501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3064594357"/>
                        </a:ext>
                      </a:extLst>
                    </a:gridCol>
                  </a:tblGrid>
                  <a:tr h="18542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dirty="0"/>
                            <a:t>Category 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dirty="0"/>
                            <a:t>Category 3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dirty="0"/>
                            <a:t>Category 5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0822109"/>
                      </a:ext>
                    </a:extLst>
                  </a:tr>
                  <a:tr h="1854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PK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DFR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PK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DFR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PK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DFR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550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20 326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20 326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39 706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39 706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65 498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65 498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12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BIKE-1-CCA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23 558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23 558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49 642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49 642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−192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81 194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81 194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956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10 163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10 163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19 853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19 853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32 749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32 749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200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BIKE-2-CCA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11 779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11 779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24 821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24 821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−192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40 597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40 597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5044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22 054</a:t>
                          </a:r>
                        </a:p>
                        <a:p>
                          <a:r>
                            <a:rPr lang="en-US" dirty="0"/>
                            <a:t>11 347?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22 054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43 366</a:t>
                          </a:r>
                        </a:p>
                        <a:p>
                          <a:r>
                            <a:rPr lang="en-US" dirty="0"/>
                            <a:t>22 003?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43 366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72 262</a:t>
                          </a:r>
                        </a:p>
                        <a:p>
                          <a:r>
                            <a:rPr lang="en-US" dirty="0"/>
                            <a:t>36 451?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72 262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4081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BIKE-3-CCA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24 538</a:t>
                          </a:r>
                        </a:p>
                        <a:p>
                          <a:r>
                            <a:rPr lang="en-US" dirty="0"/>
                            <a:t>12 589?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24 538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54 086</a:t>
                          </a:r>
                        </a:p>
                        <a:p>
                          <a:r>
                            <a:rPr lang="en-US" dirty="0"/>
                            <a:t>27 363?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54 086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−192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89 734</a:t>
                          </a:r>
                        </a:p>
                        <a:p>
                          <a:r>
                            <a:rPr lang="en-US" dirty="0"/>
                            <a:t>45 187?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89 734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638992"/>
                      </a:ext>
                    </a:extLst>
                  </a:tr>
                  <a:tr h="12361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HQC-1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49 872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43 992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87 848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63 912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127 680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7325777"/>
                      </a:ext>
                    </a:extLst>
                  </a:tr>
                  <a:tr h="2421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HQC-2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47 072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93 992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−192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68 024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135 872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−192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8074738"/>
                      </a:ext>
                    </a:extLst>
                  </a:tr>
                  <a:tr h="12361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HQC-3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71 176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142 216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4134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440742AE-D98B-483D-BE79-80763ABF03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736811"/>
                  </p:ext>
                </p:extLst>
              </p:nvPr>
            </p:nvGraphicFramePr>
            <p:xfrm>
              <a:off x="838200" y="1825625"/>
              <a:ext cx="10515604" cy="4595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928">
                      <a:extLst>
                        <a:ext uri="{9D8B030D-6E8A-4147-A177-3AD203B41FA5}">
                          <a16:colId xmlns:a16="http://schemas.microsoft.com/office/drawing/2014/main" val="4199347927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3181881170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1069028125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587294329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2609671455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2483885182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2751976981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2915846158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1642198501"/>
                        </a:ext>
                      </a:extLst>
                    </a:gridCol>
                    <a:gridCol w="955964">
                      <a:extLst>
                        <a:ext uri="{9D8B030D-6E8A-4147-A177-3AD203B41FA5}">
                          <a16:colId xmlns:a16="http://schemas.microsoft.com/office/drawing/2014/main" val="3064594357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dirty="0"/>
                            <a:t>Category 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dirty="0"/>
                            <a:t>Category 3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dirty="0"/>
                            <a:t>Category 5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0822109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PK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DFR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PK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DFR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PK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CT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DFR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550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20 326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20 326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637" t="-204918" r="-601911" b="-9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39 706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39 706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204918" r="-302548" b="-9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65 498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65 498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0" t="-204918" r="-2548" b="-9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8912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BIKE-1-CCA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23 558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23 558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637" t="-304918" r="-601911" b="-8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49 642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49 642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304918" r="-302548" b="-8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81 194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81 194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0" t="-304918" r="-2548" b="-8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0956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10 163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10 163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637" t="-404918" r="-601911" b="-7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19 853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19 853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404918" r="-302548" b="-7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32 749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32 749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0" t="-404918" r="-2548" b="-7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200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BIKE-2-CCA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11 779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11 779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637" t="-504918" r="-601911" b="-6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24 821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24 821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504918" r="-302548" b="-6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40 597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40 597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0" t="-504918" r="-2548" b="-6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50446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22 054</a:t>
                          </a:r>
                        </a:p>
                        <a:p>
                          <a:r>
                            <a:rPr lang="en-US" dirty="0"/>
                            <a:t>11 347?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22 054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637" t="-351429" r="-601911" b="-2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43 366</a:t>
                          </a:r>
                        </a:p>
                        <a:p>
                          <a:r>
                            <a:rPr lang="en-US" dirty="0"/>
                            <a:t>22 003?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43 366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351429" r="-302548" b="-2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72 262</a:t>
                          </a:r>
                        </a:p>
                        <a:p>
                          <a:r>
                            <a:rPr lang="en-US" dirty="0"/>
                            <a:t>36 451?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72 262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0" t="-351429" r="-2548" b="-2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08118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BIKE-3-CCA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24 538</a:t>
                          </a:r>
                        </a:p>
                        <a:p>
                          <a:r>
                            <a:rPr lang="en-US" dirty="0"/>
                            <a:t>12 589?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24 538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637" t="-451429" r="-601911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54 086</a:t>
                          </a:r>
                        </a:p>
                        <a:p>
                          <a:r>
                            <a:rPr lang="en-US" dirty="0"/>
                            <a:t>27 363?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54 086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451429" r="-302548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89 734</a:t>
                          </a:r>
                        </a:p>
                        <a:p>
                          <a:r>
                            <a:rPr lang="en-US" dirty="0"/>
                            <a:t>45 187?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89 734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0" t="-451429" r="-2548" b="-1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6389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HQC-1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49 872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637" t="-965000" r="-601911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43 992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87 848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965000" r="-302548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63 912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127 680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0" t="-965000" r="-2548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3257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HQC-2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47 072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93 992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1065000" r="-30254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68 024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135 872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0" t="-1065000" r="-2548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074738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HQC-3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71 176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142 216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0" t="-1145902" r="-254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64134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19298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EA16-FCE4-4763-99D8-4B418B81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(Reference Implementation – Megacycles)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0742AE-D98B-483D-BE79-80763ABF0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842111"/>
              </p:ext>
            </p:extLst>
          </p:nvPr>
        </p:nvGraphicFramePr>
        <p:xfrm>
          <a:off x="838200" y="1825625"/>
          <a:ext cx="1051560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928">
                  <a:extLst>
                    <a:ext uri="{9D8B030D-6E8A-4147-A177-3AD203B41FA5}">
                      <a16:colId xmlns:a16="http://schemas.microsoft.com/office/drawing/2014/main" val="419934792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18188117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06902812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58729432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0967145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838851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7519769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91584615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64219850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064594357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en-US" dirty="0"/>
                        <a:t>Algorithm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Category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Category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Category 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82210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KeyGen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KeyGen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Keygen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50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1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BIKE-1-CCA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95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00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BIKE-2-CCA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0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8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BIKE-3-CCA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3899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HQC-1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25777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HQC-2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074738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HQC-3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1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1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9546-57DC-49AF-BCCD-9279E724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A23A-1616-42BE-8CF4-46F4DC1E8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BIKE 2:</a:t>
            </a:r>
          </a:p>
          <a:p>
            <a:pPr lvl="1"/>
            <a:r>
              <a:rPr lang="en-US" dirty="0"/>
              <a:t>Smaller bandwidth than everything else (factor of 2 improvement in CT size)</a:t>
            </a:r>
          </a:p>
          <a:p>
            <a:pPr lvl="1"/>
            <a:r>
              <a:rPr lang="en-US" dirty="0"/>
              <a:t>Key generation is most expensive step (6-67 megacycles)</a:t>
            </a:r>
          </a:p>
          <a:p>
            <a:r>
              <a:rPr lang="en-US" dirty="0"/>
              <a:t>Other BIKE variants</a:t>
            </a:r>
          </a:p>
          <a:p>
            <a:pPr lvl="1"/>
            <a:r>
              <a:rPr lang="en-US" dirty="0"/>
              <a:t>Larger bandwidth</a:t>
            </a:r>
          </a:p>
          <a:p>
            <a:pPr lvl="1"/>
            <a:r>
              <a:rPr lang="en-US" dirty="0"/>
              <a:t>Key generation is cheap</a:t>
            </a:r>
          </a:p>
          <a:p>
            <a:pPr lvl="1"/>
            <a:r>
              <a:rPr lang="en-US" dirty="0"/>
              <a:t>Decapsulation is most expensive step (3-37 megacycles)</a:t>
            </a:r>
          </a:p>
          <a:p>
            <a:pPr lvl="2"/>
            <a:r>
              <a:rPr lang="en-US" dirty="0"/>
              <a:t>Substantial (factor of 2) cost for CCA security</a:t>
            </a:r>
          </a:p>
          <a:p>
            <a:r>
              <a:rPr lang="en-US" dirty="0"/>
              <a:t>HQC</a:t>
            </a:r>
          </a:p>
          <a:p>
            <a:pPr lvl="1"/>
            <a:r>
              <a:rPr lang="en-US" dirty="0"/>
              <a:t>Much larger bandwidth (Factor of 2 worse than BIKE 3)</a:t>
            </a:r>
          </a:p>
          <a:p>
            <a:pPr lvl="1"/>
            <a:r>
              <a:rPr lang="en-US" dirty="0"/>
              <a:t>All operations are cheap</a:t>
            </a:r>
          </a:p>
          <a:p>
            <a:pPr lvl="1"/>
            <a:r>
              <a:rPr lang="en-US" dirty="0"/>
              <a:t>Very little additional cost for decreasing DFR</a:t>
            </a:r>
          </a:p>
        </p:txBody>
      </p:sp>
    </p:spTree>
    <p:extLst>
      <p:ext uri="{BB962C8B-B14F-4D97-AF65-F5344CB8AC3E}">
        <p14:creationId xmlns:p14="http://schemas.microsoft.com/office/powerpoint/2010/main" val="289470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220471-D62E-4D26-BC93-2D0470C6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BIKE-2 Batch Key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A549BD-CA8E-47BC-84A1-BFD0032CA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Assumes polynomial inversion is more expensive than polynomial multiplication</a:t>
                </a:r>
              </a:p>
              <a:p>
                <a:r>
                  <a:rPr lang="en-US" dirty="0"/>
                  <a:t>Generate polynomials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𝑡𝑚𝑝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∙…)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To get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𝑡𝑚𝑝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A549BD-CA8E-47BC-84A1-BFD0032CA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790E40E-8704-4179-A392-F1038B1D9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49764"/>
            <a:ext cx="5933926" cy="1634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52F1A-9FA3-4682-B8FA-196A10995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01" y="4570030"/>
            <a:ext cx="5774626" cy="17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78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1336-1C14-4772-896E-C8B7C60E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Constant-Time Decoding Cost</a:t>
            </a:r>
            <a:br>
              <a:rPr lang="en-US" dirty="0"/>
            </a:br>
            <a:r>
              <a:rPr lang="en-US" dirty="0"/>
              <a:t>(Additional Implementation)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3E9D-A363-4EAB-A483-BF059C280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only given for BIKE-1, BIKE-2 (how much cost for CCA versions?)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892A2-47D0-42C3-A438-BCD6C3A6D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2545493"/>
            <a:ext cx="6053401" cy="1724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E32EC-3A58-4E9D-B0BB-7AF8F23F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603" y="2556916"/>
            <a:ext cx="5894101" cy="1744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18E252-8861-41D4-B7E2-1AAA07055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775" y="4569681"/>
            <a:ext cx="6053401" cy="176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98A7BD-A414-4B2B-8C55-9FAC1592A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27" y="4509881"/>
            <a:ext cx="6133051" cy="18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1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7F43-B1DF-4D9E-999D-D89256FC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BFE2-4352-4B74-B0B1-2B130C260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CCA claims for round 2 BIKE correct?</a:t>
            </a:r>
          </a:p>
          <a:p>
            <a:r>
              <a:rPr lang="en-US" dirty="0"/>
              <a:t>Do security assumptions matter?</a:t>
            </a:r>
          </a:p>
          <a:p>
            <a:pPr lvl="1"/>
            <a:r>
              <a:rPr lang="en-US" dirty="0"/>
              <a:t>Ouroboros-R and HQC just assume Decisional (with parity) QCSD</a:t>
            </a:r>
          </a:p>
          <a:p>
            <a:pPr lvl="1"/>
            <a:r>
              <a:rPr lang="en-US" dirty="0"/>
              <a:t>BIKE1,2 assume (decisional with parity) QCCF in addition to QCSD</a:t>
            </a:r>
          </a:p>
          <a:p>
            <a:r>
              <a:rPr lang="en-US" dirty="0"/>
              <a:t>How many millions of cycles do you need to save to justify sending an extra 10000 bits?</a:t>
            </a:r>
          </a:p>
          <a:p>
            <a:r>
              <a:rPr lang="en-US" dirty="0"/>
              <a:t>Can we (or the submitters) narrow down the options somewhat?</a:t>
            </a:r>
          </a:p>
        </p:txBody>
      </p:sp>
    </p:spTree>
    <p:extLst>
      <p:ext uri="{BB962C8B-B14F-4D97-AF65-F5344CB8AC3E}">
        <p14:creationId xmlns:p14="http://schemas.microsoft.com/office/powerpoint/2010/main" val="4143065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61A4-CF8F-48B5-BAA2-236F0569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advantages/limitations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441CC-6E74-4788-93D4-A31843C3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BIKE/HQC vs (structured) lattices:</a:t>
            </a:r>
          </a:p>
          <a:p>
            <a:pPr lvl="1"/>
            <a:r>
              <a:rPr lang="en-US" dirty="0"/>
              <a:t>Key sizes comparable to (but not quite as good as) lattices</a:t>
            </a:r>
          </a:p>
          <a:p>
            <a:pPr lvl="1"/>
            <a:r>
              <a:rPr lang="en-US" dirty="0"/>
              <a:t>Unlike lattices no search/decision or worst/average case reduction</a:t>
            </a:r>
          </a:p>
          <a:p>
            <a:pPr lvl="1"/>
            <a:r>
              <a:rPr lang="en-US" dirty="0"/>
              <a:t>Complexity of known attacks (ISD) on codes is easier to quantify and </a:t>
            </a:r>
            <a:r>
              <a:rPr lang="en-US" dirty="0" err="1"/>
              <a:t>stabler</a:t>
            </a:r>
            <a:r>
              <a:rPr lang="en-US" dirty="0"/>
              <a:t> than for lattices</a:t>
            </a:r>
          </a:p>
          <a:p>
            <a:pPr lvl="2"/>
            <a:r>
              <a:rPr lang="en-US" dirty="0"/>
              <a:t>Asymptotic complexity hasn’t changed much since 1962!</a:t>
            </a:r>
          </a:p>
          <a:p>
            <a:r>
              <a:rPr lang="en-US" dirty="0"/>
              <a:t>BIKE/HQC vs </a:t>
            </a:r>
            <a:r>
              <a:rPr lang="en-US" dirty="0" err="1"/>
              <a:t>Goppa</a:t>
            </a:r>
            <a:r>
              <a:rPr lang="en-US" dirty="0"/>
              <a:t> codes</a:t>
            </a:r>
          </a:p>
          <a:p>
            <a:pPr lvl="1"/>
            <a:r>
              <a:rPr lang="en-US" dirty="0"/>
              <a:t>Fewer avenues for attack – for BIKE/HQC key and message recovery attacks look (pretty much) the same </a:t>
            </a:r>
          </a:p>
          <a:p>
            <a:pPr lvl="2"/>
            <a:r>
              <a:rPr lang="en-US" dirty="0"/>
              <a:t>and the same as message recovery for </a:t>
            </a:r>
            <a:r>
              <a:rPr lang="en-US" dirty="0" err="1"/>
              <a:t>Goppa</a:t>
            </a:r>
            <a:r>
              <a:rPr lang="en-US" dirty="0"/>
              <a:t> </a:t>
            </a:r>
            <a:r>
              <a:rPr lang="en-US" dirty="0" err="1"/>
              <a:t>McEliece</a:t>
            </a:r>
            <a:endParaRPr lang="en-US" dirty="0"/>
          </a:p>
          <a:p>
            <a:pPr lvl="1"/>
            <a:r>
              <a:rPr lang="en-US" dirty="0"/>
              <a:t>Key size reduction using rings appears safe for BIKE/HQC</a:t>
            </a:r>
          </a:p>
          <a:p>
            <a:pPr lvl="2"/>
            <a:r>
              <a:rPr lang="en-US" dirty="0"/>
              <a:t>Not so much for </a:t>
            </a:r>
            <a:r>
              <a:rPr lang="en-US" dirty="0" err="1"/>
              <a:t>Goppa</a:t>
            </a:r>
            <a:r>
              <a:rPr lang="en-US" dirty="0"/>
              <a:t> codes – BIGQUAKE survived round 1 cryptanalysis, but didn’t get that much key size reduction, and the attacks used to set its parameters are quite new</a:t>
            </a:r>
          </a:p>
          <a:p>
            <a:pPr lvl="1"/>
            <a:r>
              <a:rPr lang="en-US" dirty="0" err="1"/>
              <a:t>Goppa</a:t>
            </a:r>
            <a:r>
              <a:rPr lang="en-US" dirty="0"/>
              <a:t> codes do have better ciphertext size though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65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7CB6-7778-4435-B430-D505233F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95EA1-9707-4F90-A56A-D779CE2B6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BIKE</a:t>
                </a:r>
              </a:p>
              <a:p>
                <a:pPr lvl="1"/>
                <a:r>
                  <a:rPr lang="en-US" dirty="0"/>
                  <a:t>New decoding algorithm with lower DFR to support CCA security</a:t>
                </a:r>
              </a:p>
              <a:p>
                <a:pPr lvl="1"/>
                <a:r>
                  <a:rPr lang="en-US" dirty="0"/>
                  <a:t>Updated spec and implementations to include CCA versions</a:t>
                </a:r>
              </a:p>
              <a:p>
                <a:pPr lvl="1"/>
                <a:r>
                  <a:rPr lang="en-US" dirty="0"/>
                  <a:t>Additional Artix7 implementation and benchmarking data</a:t>
                </a:r>
              </a:p>
              <a:p>
                <a:pPr lvl="1"/>
                <a:r>
                  <a:rPr lang="en-US" dirty="0"/>
                  <a:t>New submitter: Valentin </a:t>
                </a:r>
                <a:r>
                  <a:rPr lang="en-US" dirty="0" err="1"/>
                  <a:t>Vasseur</a:t>
                </a:r>
                <a:endParaRPr lang="en-US" dirty="0"/>
              </a:p>
              <a:p>
                <a:r>
                  <a:rPr lang="en-US" dirty="0"/>
                  <a:t>HQC</a:t>
                </a:r>
              </a:p>
              <a:p>
                <a:pPr lvl="1"/>
                <a:r>
                  <a:rPr lang="en-US" dirty="0"/>
                  <a:t>Spec and proof updated to deal with evaluation-at-1 distinguisher</a:t>
                </a:r>
              </a:p>
              <a:p>
                <a:pPr lvl="2"/>
                <a:r>
                  <a:rPr lang="en-US" dirty="0"/>
                  <a:t>Unnecessary bits of ciphertext truncated</a:t>
                </a:r>
              </a:p>
              <a:p>
                <a:pPr lvl="2"/>
                <a:r>
                  <a:rPr lang="en-US" dirty="0"/>
                  <a:t>Security assumption explicitly includes parity</a:t>
                </a:r>
              </a:p>
              <a:p>
                <a:pPr lvl="1"/>
                <a:r>
                  <a:rPr lang="en-US" dirty="0"/>
                  <a:t>Parameters providing DFR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−128</m:t>
                        </m:r>
                      </m:sup>
                    </m:sSup>
                  </m:oMath>
                </a14:m>
                <a:r>
                  <a:rPr lang="en-US" dirty="0"/>
                  <a:t> discarded</a:t>
                </a:r>
              </a:p>
              <a:p>
                <a:pPr lvl="1"/>
                <a:r>
                  <a:rPr lang="en-US" dirty="0"/>
                  <a:t>Reference implementation modified to use NTL</a:t>
                </a:r>
              </a:p>
              <a:p>
                <a:pPr lvl="1"/>
                <a:r>
                  <a:rPr lang="en-US" dirty="0"/>
                  <a:t>Added AVX optimized implementation</a:t>
                </a:r>
              </a:p>
              <a:p>
                <a:pPr lvl="1"/>
                <a:r>
                  <a:rPr lang="en-US" dirty="0"/>
                  <a:t>New developer: </a:t>
                </a:r>
                <a:r>
                  <a:rPr lang="en-US" dirty="0" err="1"/>
                  <a:t>Jurjen</a:t>
                </a:r>
                <a:r>
                  <a:rPr lang="en-US" dirty="0"/>
                  <a:t> Bos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95EA1-9707-4F90-A56A-D779CE2B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87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E89B-9FA6-4316-A829-845455B6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FF87-EF6C-4E69-A2F2-81841D3E7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BIKE and HQC have a lot in common:</a:t>
            </a:r>
          </a:p>
          <a:p>
            <a:pPr lvl="1"/>
            <a:r>
              <a:rPr lang="en-US" dirty="0"/>
              <a:t>NTRU-like and Ring-LWE-like constructions based on shortness in the </a:t>
            </a:r>
            <a:r>
              <a:rPr lang="en-US" b="1" dirty="0"/>
              <a:t>Hamming Metric</a:t>
            </a:r>
          </a:p>
          <a:p>
            <a:pPr lvl="1"/>
            <a:r>
              <a:rPr lang="en-US" dirty="0"/>
              <a:t>Information set decoding is the primary means of Cryptanalysis</a:t>
            </a:r>
          </a:p>
          <a:p>
            <a:pPr lvl="1"/>
            <a:r>
              <a:rPr lang="en-US" dirty="0"/>
              <a:t>All matrices use </a:t>
            </a:r>
            <a:r>
              <a:rPr lang="en-US" dirty="0" err="1"/>
              <a:t>quasicyclic</a:t>
            </a:r>
            <a:r>
              <a:rPr lang="en-US" dirty="0"/>
              <a:t> structure</a:t>
            </a:r>
          </a:p>
          <a:p>
            <a:r>
              <a:rPr lang="en-US" dirty="0"/>
              <a:t>Differences</a:t>
            </a:r>
          </a:p>
          <a:p>
            <a:pPr lvl="1"/>
            <a:r>
              <a:rPr lang="en-US" dirty="0"/>
              <a:t>HQC decodes using a public error correcting code (BCH </a:t>
            </a:r>
            <a:r>
              <a:rPr lang="en-US" dirty="0">
                <a:sym typeface="Symbol" panose="05050102010706020507" pitchFamily="18" charset="2"/>
              </a:rPr>
              <a:t> Repetition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Only includes a single Ring-LWE-like construction</a:t>
            </a:r>
          </a:p>
          <a:p>
            <a:pPr lvl="1"/>
            <a:r>
              <a:rPr lang="en-US" dirty="0"/>
              <a:t>BIKE uses a bit-flipping decoder for a hidden QC-MDPC code</a:t>
            </a:r>
          </a:p>
          <a:p>
            <a:pPr lvl="2"/>
            <a:r>
              <a:rPr lang="en-US" dirty="0"/>
              <a:t>Packages 2 NTRU-like variants (BIKE 1,2) and a Ring-LWE-like variant (BIKE3)</a:t>
            </a:r>
          </a:p>
          <a:p>
            <a:pPr lvl="1"/>
            <a:r>
              <a:rPr lang="en-US" dirty="0"/>
              <a:t>In Round 1, BIKE had a higher DFR than HQC and targeted IND-CPA security</a:t>
            </a:r>
          </a:p>
          <a:p>
            <a:pPr lvl="2"/>
            <a:r>
              <a:rPr lang="en-US" dirty="0"/>
              <a:t>Round 2 BIKE retains IND-CPA version, but </a:t>
            </a:r>
            <a:r>
              <a:rPr lang="en-US"/>
              <a:t>adds IND-CCA </a:t>
            </a:r>
            <a:r>
              <a:rPr lang="en-US" dirty="0"/>
              <a:t>version using a more complicated decoder</a:t>
            </a:r>
          </a:p>
        </p:txBody>
      </p:sp>
    </p:spTree>
    <p:extLst>
      <p:ext uri="{BB962C8B-B14F-4D97-AF65-F5344CB8AC3E}">
        <p14:creationId xmlns:p14="http://schemas.microsoft.com/office/powerpoint/2010/main" val="232551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FDBA-0174-4AE3-84DE-CD713F4D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and HQC in context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6F24CB-1BC6-48C3-8764-FE188C098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611858"/>
              </p:ext>
            </p:extLst>
          </p:nvPr>
        </p:nvGraphicFramePr>
        <p:xfrm>
          <a:off x="838200" y="1825625"/>
          <a:ext cx="10515600" cy="27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2265463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901056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510020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2081140"/>
                    </a:ext>
                  </a:extLst>
                </a:gridCol>
              </a:tblGrid>
              <a:tr h="50292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 Decoder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Decoder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43992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NTRU-like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Ring-LWE-like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(Ouroboros)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Ring-LWE-like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2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Hamming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BIKE-1,2</a:t>
                      </a:r>
                    </a:p>
                    <a:p>
                      <a:r>
                        <a:rPr lang="en-US" dirty="0" err="1"/>
                        <a:t>LEDAcrypt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BIKE-3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7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ROLLO-1,2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ROLLO-3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8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Euclidean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NTRU</a:t>
                      </a:r>
                    </a:p>
                    <a:p>
                      <a:r>
                        <a:rPr lang="en-US" dirty="0"/>
                        <a:t>NTRU Prime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</a:t>
                      </a:r>
                    </a:p>
                    <a:p>
                      <a:r>
                        <a:rPr lang="en-US" dirty="0" err="1"/>
                        <a:t>NewHope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87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3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2B0B5-827F-412B-A713-721CEB3F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Generator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[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Parity Check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|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Defining feature: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2600" baseline="30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Codewords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may either be defined as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i="1" dirty="0"/>
                  <a:t>n</a:t>
                </a:r>
                <a:r>
                  <a:rPr lang="en-US" altLang="en-US" sz="2000" dirty="0"/>
                  <a:t>-bit vectors that can be expressed as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-bit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Solutions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altLang="en-US" sz="20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0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66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Syndrome: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 err="1">
                                <a:latin typeface="Cambria Math" panose="02040503050406030204" pitchFamily="18" charset="0"/>
                              </a:rPr>
                              <m:t>𝑚𝐺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baseline="30000" dirty="0"/>
                  <a:t> </a:t>
                </a:r>
                <a:r>
                  <a:rPr lang="en-US" altLang="en-US" sz="2000" dirty="0"/>
                  <a:t>Mapping </a:t>
                </a:r>
                <a:r>
                  <a:rPr lang="en-US" altLang="en-US" sz="2000" i="1" dirty="0"/>
                  <a:t>s</a:t>
                </a:r>
                <a:r>
                  <a:rPr lang="en-US" altLang="en-US" sz="2000" dirty="0"/>
                  <a:t> to minimal weight </a:t>
                </a:r>
                <a:r>
                  <a:rPr lang="en-US" altLang="en-US" sz="2000" i="1" dirty="0"/>
                  <a:t>e</a:t>
                </a:r>
                <a:r>
                  <a:rPr lang="en-US" altLang="en-US" sz="2000" dirty="0"/>
                  <a:t> is sometimes easy but NP hard in general.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McEliece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is plaintext.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Niederreiter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 is plaintext.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Note: Both “</a:t>
                </a:r>
                <a:r>
                  <a:rPr lang="en-US" altLang="en-US" sz="2000" dirty="0" err="1"/>
                  <a:t>McEliece</a:t>
                </a:r>
                <a:r>
                  <a:rPr lang="en-US" altLang="en-US" sz="2000" dirty="0"/>
                  <a:t>” and </a:t>
                </a:r>
                <a:r>
                  <a:rPr lang="en-US" altLang="en-US" sz="2000" dirty="0" err="1"/>
                  <a:t>Niederreiter</a:t>
                </a:r>
                <a:r>
                  <a:rPr lang="en-US" altLang="en-US" sz="2000" dirty="0"/>
                  <a:t> KEMs for BIKE use Hash(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) as shared secret.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7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D6CD-5500-46A4-B912-22314A00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MDPC (Moderate Density Parity Check) Codes</a:t>
            </a:r>
            <a:br>
              <a:rPr lang="en-US" dirty="0"/>
            </a:br>
            <a:r>
              <a:rPr lang="en-US" i="1" dirty="0"/>
              <a:t>(special case where n = 2k)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A43A9-E8FC-41E7-920A-CCC187351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Secret </a:t>
                </a:r>
                <a:r>
                  <a:rPr lang="en-US" b="1" i="1" dirty="0"/>
                  <a:t>sparse</a:t>
                </a:r>
                <a:r>
                  <a:rPr lang="en-US" dirty="0"/>
                  <a:t> parity check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Public parity check</a:t>
                </a:r>
              </a:p>
              <a:p>
                <a:pPr lvl="1"/>
                <a:r>
                  <a:rPr lang="en-US" dirty="0"/>
                  <a:t>Random Row mixing (BIKE-1):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Systematic form (BIKE-2):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Public Generator Matrix (Systematic Form)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𝑝𝑢𝑏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𝑝𝑢𝑏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𝑝𝑢𝑏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all are the same code.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A43A9-E8FC-41E7-920A-CCC187351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47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0E2C83D-75B0-4005-89FC-98FCE15F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Decoding MDPC codes</a:t>
            </a:r>
            <a:br>
              <a:rPr lang="en-US" altLang="en-US"/>
            </a:br>
            <a:r>
              <a:rPr lang="en-US" altLang="en-US"/>
              <a:t>(The Bit-Flip Algorithm)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Content Placeholder 2">
                <a:extLst>
                  <a:ext uri="{FF2B5EF4-FFF2-40B4-BE49-F238E27FC236}">
                    <a16:creationId xmlns:a16="http://schemas.microsoft.com/office/drawing/2014/main" id="{C5B8A595-46F7-400E-B1AA-84D5411EB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Want to find low weight e such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3555" name="Content Placeholder 2">
                <a:extLst>
                  <a:ext uri="{FF2B5EF4-FFF2-40B4-BE49-F238E27FC236}">
                    <a16:creationId xmlns:a16="http://schemas.microsoft.com/office/drawing/2014/main" id="{C5B8A595-46F7-400E-B1AA-84D5411EB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D018000-99C9-497F-9E0E-3A0C8FAA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662" y="2363033"/>
            <a:ext cx="8164126" cy="44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373B-E01A-447B-8EE5-574A71D6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>
            <a:normAutofit fontScale="90000"/>
          </a:bodyPr>
          <a:lstStyle/>
          <a:p>
            <a:r>
              <a:rPr lang="en-US" dirty="0"/>
              <a:t>Decoding MDPC codes with noisy syndrome</a:t>
            </a:r>
            <a:br>
              <a:rPr lang="en-US" dirty="0"/>
            </a:br>
            <a:r>
              <a:rPr lang="en-US" dirty="0"/>
              <a:t>(used in BIKE-3)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DBF831-56CC-411F-8561-2555922E8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1438276"/>
                <a:ext cx="10515600" cy="4351338"/>
              </a:xfrm>
            </p:spPr>
            <p:txBody>
              <a:bodyPr/>
              <a:lstStyle/>
              <a:p>
                <a:r>
                  <a:rPr lang="en-US" altLang="en-US" dirty="0"/>
                  <a:t>Want to find low weight e, e’ such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Or equivalently: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DBF831-56CC-411F-8561-2555922E8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1438276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93BC174-95E6-4559-A138-ABAB2BD2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87" y="2796113"/>
            <a:ext cx="8004826" cy="38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6F3E-B241-48E1-9599-47BE8B08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two slides are lies! (sort of)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697C4-7E91-468B-A3EA-FF27B7BBE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decoding algorithms given for round 2</a:t>
            </a:r>
          </a:p>
          <a:p>
            <a:pPr lvl="1"/>
            <a:r>
              <a:rPr lang="en-US" dirty="0"/>
              <a:t>CPA versions: Actual algorithm is given by “one round bit flipping decoder”</a:t>
            </a:r>
          </a:p>
          <a:p>
            <a:pPr lvl="2"/>
            <a:r>
              <a:rPr lang="en-US" dirty="0"/>
              <a:t>Note: Submission did not give max running time</a:t>
            </a:r>
          </a:p>
          <a:p>
            <a:pPr lvl="1"/>
            <a:r>
              <a:rPr lang="en-US" dirty="0"/>
              <a:t>CCA versions: Actual algorithm is given by “backflip decoder”</a:t>
            </a:r>
          </a:p>
          <a:p>
            <a:pPr lvl="2"/>
            <a:r>
              <a:rPr lang="en-US" dirty="0"/>
              <a:t>Note: Submission did not give max iteration count (I missed this in my completeness review)</a:t>
            </a:r>
          </a:p>
          <a:p>
            <a:pPr lvl="1"/>
            <a:r>
              <a:rPr lang="en-US" dirty="0"/>
              <a:t>Algorithms are slightly too long to fit on a slide and not conceptually different</a:t>
            </a:r>
          </a:p>
        </p:txBody>
      </p:sp>
    </p:spTree>
    <p:extLst>
      <p:ext uri="{BB962C8B-B14F-4D97-AF65-F5344CB8AC3E}">
        <p14:creationId xmlns:p14="http://schemas.microsoft.com/office/powerpoint/2010/main" val="167068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0" ma:contentTypeDescription="Create a new document." ma:contentTypeScope="" ma:versionID="f8274753927bec511d39ba766186a313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30317bed2e05a5647e706de8dffadf77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C942E-03D0-40A9-B45F-C71289DF2292}"/>
</file>

<file path=customXml/itemProps2.xml><?xml version="1.0" encoding="utf-8"?>
<ds:datastoreItem xmlns:ds="http://schemas.openxmlformats.org/officeDocument/2006/customXml" ds:itemID="{214BC40B-395A-48DA-89A3-A8D9EB6597DF}"/>
</file>

<file path=customXml/itemProps3.xml><?xml version="1.0" encoding="utf-8"?>
<ds:datastoreItem xmlns:ds="http://schemas.openxmlformats.org/officeDocument/2006/customXml" ds:itemID="{5C9901BB-6E0B-4470-80D9-CB394176B7E3}"/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2253</Words>
  <Application>Microsoft Office PowerPoint</Application>
  <PresentationFormat>Widescreen</PresentationFormat>
  <Paragraphs>496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Office Theme</vt:lpstr>
      <vt:lpstr>BIKE and HQC</vt:lpstr>
      <vt:lpstr>BIKE and HQC teams</vt:lpstr>
      <vt:lpstr>Intro Summary</vt:lpstr>
      <vt:lpstr>BIKE and HQC in context</vt:lpstr>
      <vt:lpstr>Some Coding Theory</vt:lpstr>
      <vt:lpstr>MDPC (Moderate Density Parity Check) Codes (special case where n = 2k)</vt:lpstr>
      <vt:lpstr>Decoding MDPC codes (The Bit-Flip Algorithm)</vt:lpstr>
      <vt:lpstr>Decoding MDPC codes with noisy syndrome (used in BIKE-3)</vt:lpstr>
      <vt:lpstr>The last two slides are lies! (sort of)</vt:lpstr>
      <vt:lpstr>Quasi-Cyclic structure</vt:lpstr>
      <vt:lpstr>BIKE-2 construction (Niederreiter)</vt:lpstr>
      <vt:lpstr>BIKE-1 construction (McEliece)</vt:lpstr>
      <vt:lpstr>BIKE-3 construction (Ouroboros)</vt:lpstr>
      <vt:lpstr>HQC Construction</vt:lpstr>
      <vt:lpstr>Security assumptions</vt:lpstr>
      <vt:lpstr>BIKE CCA conversion (Uses implicit rejection)</vt:lpstr>
      <vt:lpstr>Argument for CCA decryption failure rate</vt:lpstr>
      <vt:lpstr>Known attacks: Information Set Decoding</vt:lpstr>
      <vt:lpstr>Known attacks: Information Set Decoding</vt:lpstr>
      <vt:lpstr>Key sizes (bits) and DFR</vt:lpstr>
      <vt:lpstr>Performance (Reference Implementation – Megacycles)</vt:lpstr>
      <vt:lpstr>Performance summary</vt:lpstr>
      <vt:lpstr>BIKE-2 Batch Key Generation</vt:lpstr>
      <vt:lpstr>BIKE Constant-Time Decoding Cost (Additional Implementation)</vt:lpstr>
      <vt:lpstr>Important questions</vt:lpstr>
      <vt:lpstr>Overall advantages/limitations</vt:lpstr>
      <vt:lpstr>Round 2 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BIKE and HQC</dc:title>
  <dc:creator>Perlner, Ray (Fed)</dc:creator>
  <cp:lastModifiedBy>Ray Perlner</cp:lastModifiedBy>
  <cp:revision>49</cp:revision>
  <dcterms:created xsi:type="dcterms:W3CDTF">2019-04-24T18:07:28Z</dcterms:created>
  <dcterms:modified xsi:type="dcterms:W3CDTF">2020-04-30T13:27:45Z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